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07" r:id="rId2"/>
    <p:sldId id="301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1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</dgm:pt>
    <dgm:pt modelId="{B476A88D-E6C0-494F-82F4-193BF929AEA1}" type="pres">
      <dgm:prSet presAssocID="{DC97B4FA-E65A-47C8-98D8-926B4DF61FE9}" presName="parSpace" presStyleCnt="0"/>
      <dgm:spPr/>
    </dgm:pt>
    <dgm:pt modelId="{1A7FBD8C-3744-4F3B-9468-DFF3D4E73CBC}" type="pres">
      <dgm:prSet presAssocID="{9CD8D89C-F11C-49E6-A2FB-E7B927BB7BD0}" presName="parTxOnly" presStyleLbl="node1" presStyleIdx="1" presStyleCnt="4" custLinFactNeighborY="-14286">
        <dgm:presLayoutVars>
          <dgm:bulletEnabled val="1"/>
        </dgm:presLayoutVars>
      </dgm:prSet>
      <dgm:spPr/>
    </dgm:pt>
    <dgm:pt modelId="{99E3AA8A-684A-47F0-811C-5F2854811269}" type="pres">
      <dgm:prSet presAssocID="{BB05BFF5-B96F-4ECC-BF5E-8CAA3037F007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1B7E2C12-C585-4302-8F00-1A1935825D6D}" type="presOf" srcId="{10A09E22-603F-402D-9ED0-62A2D6F47900}" destId="{59862D6C-87AE-4215-9AFC-564114DB72FB}" srcOrd="0" destOrd="0" presId="urn:microsoft.com/office/officeart/2005/8/layout/hChevron3"/>
    <dgm:cxn modelId="{DA30001E-A297-4609-A0F2-DC12033181F1}" srcId="{E15F75CB-97A2-482B-B76B-1767CC15B293}" destId="{9CD8D89C-F11C-49E6-A2FB-E7B927BB7BD0}" srcOrd="1" destOrd="0" parTransId="{532D137E-D473-433F-A5E0-36B290DC436B}" sibTransId="{BB05BFF5-B96F-4ECC-BF5E-8CAA3037F007}"/>
    <dgm:cxn modelId="{0EAE9841-F0AA-40A1-8F7D-2134292AC7A2}" type="presOf" srcId="{E15F75CB-97A2-482B-B76B-1767CC15B293}" destId="{F40D37FE-EB02-4028-851C-0F7ECC11EF67}" srcOrd="0" destOrd="0" presId="urn:microsoft.com/office/officeart/2005/8/layout/hChevron3"/>
    <dgm:cxn modelId="{0F6FED64-B74F-41C2-8C9B-176840282DC7}" type="presOf" srcId="{F4BD5A33-D98A-4566-AFC7-F2E5E7E625FF}" destId="{A036310F-DAE6-4760-B3F5-1AB630AA02BD}" srcOrd="0" destOrd="0" presId="urn:microsoft.com/office/officeart/2005/8/layout/hChevron3"/>
    <dgm:cxn modelId="{8735E650-FD47-44D6-BF7F-E84240C0A6C6}" type="presOf" srcId="{9CD8D89C-F11C-49E6-A2FB-E7B927BB7BD0}" destId="{1A7FBD8C-3744-4F3B-9468-DFF3D4E73CBC}" srcOrd="0" destOrd="0" presId="urn:microsoft.com/office/officeart/2005/8/layout/hChevron3"/>
    <dgm:cxn modelId="{84CDD286-EA93-4200-BC0B-C4206D74BE7F}" type="presOf" srcId="{A44B8CBB-703D-4B71-9C07-E571F951DAC7}" destId="{704FBBD5-863D-4BFA-928C-777BF3C6E851}" srcOrd="0" destOrd="0" presId="urn:microsoft.com/office/officeart/2005/8/layout/hChevron3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680D0A78-8775-406A-8FD4-B3E2246FD680}" type="presParOf" srcId="{F40D37FE-EB02-4028-851C-0F7ECC11EF67}" destId="{704FBBD5-863D-4BFA-928C-777BF3C6E851}" srcOrd="0" destOrd="0" presId="urn:microsoft.com/office/officeart/2005/8/layout/hChevron3"/>
    <dgm:cxn modelId="{58954F2C-413D-4528-B834-FA8AE94FF029}" type="presParOf" srcId="{F40D37FE-EB02-4028-851C-0F7ECC11EF67}" destId="{B476A88D-E6C0-494F-82F4-193BF929AEA1}" srcOrd="1" destOrd="0" presId="urn:microsoft.com/office/officeart/2005/8/layout/hChevron3"/>
    <dgm:cxn modelId="{535C2AD7-123C-41E3-A499-13895A0A6CC5}" type="presParOf" srcId="{F40D37FE-EB02-4028-851C-0F7ECC11EF67}" destId="{1A7FBD8C-3744-4F3B-9468-DFF3D4E73CBC}" srcOrd="2" destOrd="0" presId="urn:microsoft.com/office/officeart/2005/8/layout/hChevron3"/>
    <dgm:cxn modelId="{C291872E-B4C2-4215-823F-E49C171DC1FC}" type="presParOf" srcId="{F40D37FE-EB02-4028-851C-0F7ECC11EF67}" destId="{99E3AA8A-684A-47F0-811C-5F2854811269}" srcOrd="3" destOrd="0" presId="urn:microsoft.com/office/officeart/2005/8/layout/hChevron3"/>
    <dgm:cxn modelId="{AECBE214-4C1B-404D-9F5C-E0FA9BE6874D}" type="presParOf" srcId="{F40D37FE-EB02-4028-851C-0F7ECC11EF67}" destId="{59862D6C-87AE-4215-9AFC-564114DB72FB}" srcOrd="4" destOrd="0" presId="urn:microsoft.com/office/officeart/2005/8/layout/hChevron3"/>
    <dgm:cxn modelId="{D483895F-BD0C-4D9B-AFF0-48C0B8D35840}" type="presParOf" srcId="{F40D37FE-EB02-4028-851C-0F7ECC11EF67}" destId="{9A51FA60-52DD-41EA-A384-302D3E39F34A}" srcOrd="5" destOrd="0" presId="urn:microsoft.com/office/officeart/2005/8/layout/hChevron3"/>
    <dgm:cxn modelId="{A64896BE-A40B-45BC-83E3-B354A49BE569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1A7FBD8C-3744-4F3B-9468-DFF3D4E73CBC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3944D4E-BA2A-43F5-85CD-C284CB4F9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445"/>
          </a:xfrm>
        </p:spPr>
        <p:txBody>
          <a:bodyPr/>
          <a:lstStyle/>
          <a:p>
            <a:r>
              <a:rPr lang="en-US" altLang="zh-TW" dirty="0"/>
              <a:t>Design prepare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188A772-E7C0-4C3B-9F0C-59131CD51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5" y="1759654"/>
            <a:ext cx="5573698" cy="2265384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54F66BB3-D98F-47A3-88D3-563D61362F36}"/>
              </a:ext>
            </a:extLst>
          </p:cNvPr>
          <p:cNvSpPr txBox="1"/>
          <p:nvPr/>
        </p:nvSpPr>
        <p:spPr>
          <a:xfrm>
            <a:off x="154619" y="1357858"/>
            <a:ext cx="2082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u="sng" dirty="0"/>
              <a:t>Mechanical drawing</a:t>
            </a:r>
            <a:endParaRPr lang="zh-TW" altLang="en-US" sz="1600" b="1" u="sng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9610698-3372-471D-B395-A98A662D94BF}"/>
              </a:ext>
            </a:extLst>
          </p:cNvPr>
          <p:cNvSpPr txBox="1"/>
          <p:nvPr/>
        </p:nvSpPr>
        <p:spPr>
          <a:xfrm>
            <a:off x="6279474" y="508963"/>
            <a:ext cx="224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u="sng" dirty="0"/>
              <a:t>Simulation (HFSS)</a:t>
            </a:r>
            <a:endParaRPr lang="zh-TW" altLang="en-US" sz="1600" b="1" u="sng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D9CA2A0-E642-49FA-8667-1FDF8161C15E}"/>
              </a:ext>
            </a:extLst>
          </p:cNvPr>
          <p:cNvSpPr txBox="1"/>
          <p:nvPr/>
        </p:nvSpPr>
        <p:spPr>
          <a:xfrm>
            <a:off x="215281" y="4025038"/>
            <a:ext cx="5746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* RF cable path refer to above plot with gray and orange line</a:t>
            </a:r>
            <a:endParaRPr lang="zh-TW" altLang="en-US" sz="1400" b="1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8A801D80-9513-44F4-AD68-F12BBAB5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129" y="1159570"/>
            <a:ext cx="3947386" cy="2739204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57170A4D-B16F-44EF-9BCB-CC0BB8E5CFCF}"/>
              </a:ext>
            </a:extLst>
          </p:cNvPr>
          <p:cNvSpPr txBox="1"/>
          <p:nvPr/>
        </p:nvSpPr>
        <p:spPr>
          <a:xfrm>
            <a:off x="6279474" y="874017"/>
            <a:ext cx="1042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Return Loss</a:t>
            </a:r>
            <a:endParaRPr lang="zh-TW" altLang="en-US" sz="1400" b="1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CF58A48-0526-4C24-8004-98EEE1BCD711}"/>
              </a:ext>
            </a:extLst>
          </p:cNvPr>
          <p:cNvSpPr txBox="1"/>
          <p:nvPr/>
        </p:nvSpPr>
        <p:spPr>
          <a:xfrm>
            <a:off x="6279474" y="4025038"/>
            <a:ext cx="1042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Efficiency</a:t>
            </a:r>
            <a:endParaRPr lang="zh-TW" altLang="en-US" sz="1400" b="1" dirty="0"/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D4F609B8-D6DB-4100-A156-3B06A67B65B6}"/>
              </a:ext>
            </a:extLst>
          </p:cNvPr>
          <p:cNvGraphicFramePr>
            <a:graphicFrameLocks noGrp="1"/>
          </p:cNvGraphicFramePr>
          <p:nvPr/>
        </p:nvGraphicFramePr>
        <p:xfrm>
          <a:off x="6377129" y="4408302"/>
          <a:ext cx="4675569" cy="68820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55141">
                  <a:extLst>
                    <a:ext uri="{9D8B030D-6E8A-4147-A177-3AD203B41FA5}">
                      <a16:colId xmlns:a16="http://schemas.microsoft.com/office/drawing/2014/main" val="1586254945"/>
                    </a:ext>
                  </a:extLst>
                </a:gridCol>
                <a:gridCol w="880107">
                  <a:extLst>
                    <a:ext uri="{9D8B030D-6E8A-4147-A177-3AD203B41FA5}">
                      <a16:colId xmlns:a16="http://schemas.microsoft.com/office/drawing/2014/main" val="1781229969"/>
                    </a:ext>
                  </a:extLst>
                </a:gridCol>
                <a:gridCol w="880107">
                  <a:extLst>
                    <a:ext uri="{9D8B030D-6E8A-4147-A177-3AD203B41FA5}">
                      <a16:colId xmlns:a16="http://schemas.microsoft.com/office/drawing/2014/main" val="3432300392"/>
                    </a:ext>
                  </a:extLst>
                </a:gridCol>
                <a:gridCol w="880107">
                  <a:extLst>
                    <a:ext uri="{9D8B030D-6E8A-4147-A177-3AD203B41FA5}">
                      <a16:colId xmlns:a16="http://schemas.microsoft.com/office/drawing/2014/main" val="2703328174"/>
                    </a:ext>
                  </a:extLst>
                </a:gridCol>
                <a:gridCol w="880107">
                  <a:extLst>
                    <a:ext uri="{9D8B030D-6E8A-4147-A177-3AD203B41FA5}">
                      <a16:colId xmlns:a16="http://schemas.microsoft.com/office/drawing/2014/main" val="1596512877"/>
                    </a:ext>
                  </a:extLst>
                </a:gridCol>
              </a:tblGrid>
              <a:tr h="344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bg1"/>
                          </a:solidFill>
                          <a:effectLst/>
                        </a:rPr>
                        <a:t>ANT1</a:t>
                      </a:r>
                      <a:endParaRPr lang="en-US" sz="1200" b="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5.15G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5.35G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>
                          <a:solidFill>
                            <a:schemeClr val="tx1"/>
                          </a:solidFill>
                          <a:effectLst/>
                        </a:rPr>
                        <a:t>5.55G</a:t>
                      </a:r>
                      <a:endParaRPr lang="en-US" sz="1200" b="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>
                          <a:solidFill>
                            <a:schemeClr val="tx1"/>
                          </a:solidFill>
                          <a:effectLst/>
                        </a:rPr>
                        <a:t>5.85G</a:t>
                      </a:r>
                      <a:endParaRPr lang="en-US" sz="1200" b="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16117270"/>
                  </a:ext>
                </a:extLst>
              </a:tr>
              <a:tr h="344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Efficiency(%)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>
                          <a:solidFill>
                            <a:schemeClr val="tx1"/>
                          </a:solidFill>
                          <a:effectLst/>
                        </a:rPr>
                        <a:t>67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>
                          <a:solidFill>
                            <a:schemeClr val="tx1"/>
                          </a:solidFill>
                          <a:effectLst/>
                        </a:rPr>
                        <a:t>69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>
                          <a:solidFill>
                            <a:schemeClr val="tx1"/>
                          </a:solidFill>
                          <a:effectLst/>
                        </a:rPr>
                        <a:t>72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32711035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7FDB2231-12BE-4B8A-8C18-12D2AA9C5669}"/>
              </a:ext>
            </a:extLst>
          </p:cNvPr>
          <p:cNvGraphicFramePr>
            <a:graphicFrameLocks noGrp="1"/>
          </p:cNvGraphicFramePr>
          <p:nvPr/>
        </p:nvGraphicFramePr>
        <p:xfrm>
          <a:off x="6377129" y="5261932"/>
          <a:ext cx="4675569" cy="68820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55141">
                  <a:extLst>
                    <a:ext uri="{9D8B030D-6E8A-4147-A177-3AD203B41FA5}">
                      <a16:colId xmlns:a16="http://schemas.microsoft.com/office/drawing/2014/main" val="1586254945"/>
                    </a:ext>
                  </a:extLst>
                </a:gridCol>
                <a:gridCol w="880107">
                  <a:extLst>
                    <a:ext uri="{9D8B030D-6E8A-4147-A177-3AD203B41FA5}">
                      <a16:colId xmlns:a16="http://schemas.microsoft.com/office/drawing/2014/main" val="1781229969"/>
                    </a:ext>
                  </a:extLst>
                </a:gridCol>
                <a:gridCol w="880107">
                  <a:extLst>
                    <a:ext uri="{9D8B030D-6E8A-4147-A177-3AD203B41FA5}">
                      <a16:colId xmlns:a16="http://schemas.microsoft.com/office/drawing/2014/main" val="3432300392"/>
                    </a:ext>
                  </a:extLst>
                </a:gridCol>
                <a:gridCol w="880107">
                  <a:extLst>
                    <a:ext uri="{9D8B030D-6E8A-4147-A177-3AD203B41FA5}">
                      <a16:colId xmlns:a16="http://schemas.microsoft.com/office/drawing/2014/main" val="2703328174"/>
                    </a:ext>
                  </a:extLst>
                </a:gridCol>
                <a:gridCol w="880107">
                  <a:extLst>
                    <a:ext uri="{9D8B030D-6E8A-4147-A177-3AD203B41FA5}">
                      <a16:colId xmlns:a16="http://schemas.microsoft.com/office/drawing/2014/main" val="1596512877"/>
                    </a:ext>
                  </a:extLst>
                </a:gridCol>
              </a:tblGrid>
              <a:tr h="344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bg1"/>
                          </a:solidFill>
                          <a:effectLst/>
                        </a:rPr>
                        <a:t>ANT2</a:t>
                      </a:r>
                      <a:endParaRPr lang="en-US" sz="1200" b="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5.15G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5.35G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>
                          <a:solidFill>
                            <a:schemeClr val="tx1"/>
                          </a:solidFill>
                          <a:effectLst/>
                        </a:rPr>
                        <a:t>5.55G</a:t>
                      </a:r>
                      <a:endParaRPr lang="en-US" sz="1200" b="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>
                          <a:solidFill>
                            <a:schemeClr val="tx1"/>
                          </a:solidFill>
                          <a:effectLst/>
                        </a:rPr>
                        <a:t>5.85G</a:t>
                      </a:r>
                      <a:endParaRPr lang="en-US" sz="1200" b="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16117270"/>
                  </a:ext>
                </a:extLst>
              </a:tr>
              <a:tr h="344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Efficiency(%)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68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32711035"/>
                  </a:ext>
                </a:extLst>
              </a:tr>
            </a:tbl>
          </a:graphicData>
        </a:graphic>
      </p:graphicFrame>
      <p:sp>
        <p:nvSpPr>
          <p:cNvPr id="13" name="文字方塊 12">
            <a:extLst>
              <a:ext uri="{FF2B5EF4-FFF2-40B4-BE49-F238E27FC236}">
                <a16:creationId xmlns:a16="http://schemas.microsoft.com/office/drawing/2014/main" id="{4A0DB3A4-3DE7-494B-893B-475546FDD2C7}"/>
              </a:ext>
            </a:extLst>
          </p:cNvPr>
          <p:cNvSpPr txBox="1"/>
          <p:nvPr/>
        </p:nvSpPr>
        <p:spPr>
          <a:xfrm>
            <a:off x="6279474" y="5925347"/>
            <a:ext cx="5542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* Above is reference data, need to use actual PCB to test</a:t>
            </a:r>
            <a:endParaRPr lang="zh-TW" altLang="en-US" sz="1400" b="1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F607779-1BF9-4B5E-9506-898C9E60C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75" y="4408302"/>
            <a:ext cx="3385350" cy="2327858"/>
          </a:xfrm>
          <a:prstGeom prst="rect">
            <a:avLst/>
          </a:prstGeom>
        </p:spPr>
      </p:pic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4BF4A016-0115-4D53-9516-876C3A2FECC0}"/>
              </a:ext>
            </a:extLst>
          </p:cNvPr>
          <p:cNvSpPr/>
          <p:nvPr/>
        </p:nvSpPr>
        <p:spPr>
          <a:xfrm>
            <a:off x="71021" y="5261932"/>
            <a:ext cx="3648724" cy="147422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接點: 肘形 15">
            <a:extLst>
              <a:ext uri="{FF2B5EF4-FFF2-40B4-BE49-F238E27FC236}">
                <a16:creationId xmlns:a16="http://schemas.microsoft.com/office/drawing/2014/main" id="{A36F9263-9B16-48C2-97CC-C56A75E4C794}"/>
              </a:ext>
            </a:extLst>
          </p:cNvPr>
          <p:cNvCxnSpPr>
            <a:stCxn id="14" idx="3"/>
          </p:cNvCxnSpPr>
          <p:nvPr/>
        </p:nvCxnSpPr>
        <p:spPr>
          <a:xfrm flipV="1">
            <a:off x="3719745" y="4025038"/>
            <a:ext cx="1376038" cy="197400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1DD5A842-1587-42EA-9326-1438D0D73A20}"/>
              </a:ext>
            </a:extLst>
          </p:cNvPr>
          <p:cNvSpPr txBox="1"/>
          <p:nvPr/>
        </p:nvSpPr>
        <p:spPr>
          <a:xfrm>
            <a:off x="618477" y="4727174"/>
            <a:ext cx="10416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dirty="0"/>
              <a:t>OTT</a:t>
            </a:r>
            <a:r>
              <a:rPr lang="zh-TW" altLang="en-US" dirty="0"/>
              <a:t> </a:t>
            </a:r>
            <a:r>
              <a:rPr lang="en-US" altLang="zh-TW" dirty="0"/>
              <a:t>BOX</a:t>
            </a:r>
            <a:endParaRPr lang="zh-TW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241C450-7B01-4867-8F09-7EEDD73CC594}"/>
              </a:ext>
            </a:extLst>
          </p:cNvPr>
          <p:cNvSpPr/>
          <p:nvPr/>
        </p:nvSpPr>
        <p:spPr>
          <a:xfrm>
            <a:off x="3298870" y="3203154"/>
            <a:ext cx="7594698" cy="2128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[ALT 0512] According to SKB’S RFP, the Antenna type is not cable but chip antenna. So could you update your model with chip antenna type?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2638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(2/4)</a:t>
            </a:r>
          </a:p>
        </p:txBody>
      </p:sp>
      <p:graphicFrame>
        <p:nvGraphicFramePr>
          <p:cNvPr id="8" name="다이어그램 7"/>
          <p:cNvGraphicFramePr/>
          <p:nvPr/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838199" y="2328889"/>
            <a:ext cx="6238461" cy="2378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Conducted test 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spec </a:t>
            </a:r>
          </a:p>
          <a:p>
            <a:pPr lvl="1">
              <a:lnSpc>
                <a:spcPct val="150000"/>
              </a:lnSpc>
            </a:pPr>
            <a:endParaRPr lang="en-US" altLang="ko-KR" sz="2000" b="1" dirty="0">
              <a:latin typeface="Calibri" panose="020F0502020204030204" pitchFamily="34" charset="0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838199" y="4517409"/>
            <a:ext cx="6585085" cy="18252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200" b="1" dirty="0"/>
              <a:t>802.11a/n/ac . Frequency list, Test spec, Calibration &amp; verification or only have verification</a:t>
            </a:r>
            <a:r>
              <a:rPr lang="zh-TW" altLang="en-US" sz="1200" b="1" dirty="0"/>
              <a:t> </a:t>
            </a:r>
            <a:endParaRPr lang="en-US" altLang="ko-KR" sz="1200" b="1" dirty="0">
              <a:solidFill>
                <a:srgbClr val="00B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power measurement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Transmitter spectral mask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Center Frequency Error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Power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modulation accuracy (EVM)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Receiver minimum input level sensitivity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Receiver maximum input level</a:t>
            </a:r>
          </a:p>
          <a:p>
            <a:pPr lvl="1"/>
            <a:endParaRPr lang="en-US" altLang="ko-KR" sz="1200" dirty="0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19916" y="2850566"/>
            <a:ext cx="4230806" cy="34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C4253C02-A14E-4B8A-A825-1437E9C7EFAC}"/>
              </a:ext>
            </a:extLst>
          </p:cNvPr>
          <p:cNvSpPr/>
          <p:nvPr/>
        </p:nvSpPr>
        <p:spPr>
          <a:xfrm>
            <a:off x="333392" y="3382903"/>
            <a:ext cx="7594698" cy="2128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[ALT 0512] 11ax is not supported at SKB’s dongle model. Please change the another mode.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1325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1520</TotalTime>
  <Words>177</Words>
  <Application>Microsoft Office PowerPoint</Application>
  <PresentationFormat>와이드스크린</PresentationFormat>
  <Paragraphs>46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佈景主題</vt:lpstr>
      <vt:lpstr>Design prepare</vt:lpstr>
      <vt:lpstr>Wi-Fi Manufacturing Process (2/4)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박 성배</cp:lastModifiedBy>
  <cp:revision>191</cp:revision>
  <dcterms:created xsi:type="dcterms:W3CDTF">2018-11-16T05:26:15Z</dcterms:created>
  <dcterms:modified xsi:type="dcterms:W3CDTF">2020-05-12T03:09:36Z</dcterms:modified>
</cp:coreProperties>
</file>